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nature-com.proxy.library.vanderbilt.edu/articles/s41586-019-1168-5#Fig9" TargetMode="External"/><Relationship Id="rId3" Type="http://schemas.openxmlformats.org/officeDocument/2006/relationships/hyperlink" Target="https://www-nature-com.proxy.library.vanderbilt.edu/articles/s41586-019-1168-5#ref-CR23" TargetMode="External"/><Relationship Id="rId4" Type="http://schemas.openxmlformats.org/officeDocument/2006/relationships/hyperlink" Target="https://www-nature-com.proxy.library.vanderbilt.edu/articles/s41586-019-1168-5#ref-CR24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c991ad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ec991ad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3f958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ed3f958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ec991ad5d_0_403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Poly hormonal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Poly-hormonal cells that express both insulin and glucagon have previously been reported in several in vitro pancreatic differentiation protocols. Beyond glucagon, these cells express many markers of islet α-cells, but—uncharacteristically for islet α-cells —also express insulin. On this basis, and because the expression of insulin is rectified during stage 6 (Extended Data Fig. </a:t>
            </a:r>
            <a:r>
              <a:rPr lang="en" sz="13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4a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we refer to these cells as SC-α-cells. 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Cells that co-express insulin and glucagon have been observed in two contexts: human fetal pancreatic development, in which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are described as α precursors</a:t>
            </a:r>
            <a:r>
              <a:rPr lang="en" sz="100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23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in type 2 diabetes, in which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are described as de-differentiated β-cells</a:t>
            </a:r>
            <a:r>
              <a:rPr lang="en" sz="100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24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Given our evidence that poly-hormonal SC-α-cells are a transient state towards mono-hormonal SC-α-cells, in vitro poly-hormonal cells are more likely to match the developmental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GCG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cells than de-differentiated β-cells seen in type 2 diabetes.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Some cell states IDed in by clustering have no attactors (transition states)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PAX4 and ARX case study: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SC-β- and SC-EC cells are absent at the end of stage 4 and appear during the course of stage 5. Given their shared expression of key genes (such as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PAX4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NKX6-1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we sought to determine whether these cells form separately during endocrine induction or whether one is a precursor for the other.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EC: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survey identified a population of endocrine cells that express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TPH1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NKX6-1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low levels of insulin, but which lack the β-cell markers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G6PC2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NPTX2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ISL1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PDX1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NEUROG3: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NEUROG3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 transiently expressed master regulator of in vivo endocrine induction, is expressed by cells that bridge endocrine and non-endocrine cells within this continuum, as different cell types gradually emerge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analysis suggests that SC-β and SC-EC cells emerge from a common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NEUROG3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induction intermediate, rather than one serving as a progenitor for the other. Thus, this constitutes a second fate bifurcation on the trajectory of SC-β-cell formation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δ-like cells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that show co-expression of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SST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HHEX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ec991ad5d_0_403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c991ad5d_0_255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ec991ad5d_0_255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c991ad5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c991ad5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c991ad5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c991ad5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c991ad5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c991ad5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ec991ad5d_0_267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ec991ad5d_0_267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2bb467655_0_3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2bb467655_0_3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ec991a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ec991a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ec991ad5d_0_409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/>
              <a:t>NKX2-2 </a:t>
            </a: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Transcriptional activator involved in the development of insulin-producing beta cells in the endocrine pancreas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pancreas, Aristaless-related homeobox gene (Arx) is expressed first in the endocrine progenitors and then restricted to glucagon-producing α-cells. While the functional requirement of Arx in early α-cell specification has been investigated, its role in maintaining α-cell identity has yet to be explored.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NEUROD1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was initially identified as a transactivator of the insulin gene (5), and subsequent studies demonstrated that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NEUROD1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has a broader role in regulating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β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-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cell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function through the direct activation of genes important for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β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-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cell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maturation and function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The pancreatic-islet-enriched transcription factors MafA and MafB have unique expression patterns in β cells in rodents. MafA is specifically expressed in β cells and is a key regulatory factor for maintaining adult β-cell function, whereas MafB plays an essential role in β-cell development during embryogenesis, and its expression in β cells gradually decreases and is restricted to α cells after birth in rodents. However, it was previously observed that MafB started to be reexpressed in insulin-positive (insulin+) β cells in MafA-deficient adult mice.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The transcription factor </a:t>
            </a:r>
            <a:r>
              <a:rPr i="1" lang="en" sz="1200">
                <a:highlight>
                  <a:srgbClr val="FFFFFF"/>
                </a:highlight>
              </a:rPr>
              <a:t>Pax6</a:t>
            </a:r>
            <a:r>
              <a:rPr lang="en" sz="1200">
                <a:highlight>
                  <a:srgbClr val="FFFFFF"/>
                </a:highlight>
              </a:rPr>
              <a:t> is required for pancreatic β cell identity, glucose-regulated ATP synthesis, and Ca</a:t>
            </a:r>
            <a:r>
              <a:rPr baseline="30000" lang="en" sz="1200">
                <a:highlight>
                  <a:srgbClr val="FFFFFF"/>
                </a:highlight>
              </a:rPr>
              <a:t>2+</a:t>
            </a:r>
            <a:r>
              <a:rPr lang="en" sz="1200">
                <a:highlight>
                  <a:srgbClr val="FFFFFF"/>
                </a:highlight>
              </a:rPr>
              <a:t> dynamics in adult mice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3" name="Google Shape;303;g6ec991ad5d_0_409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06217923c_0_7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806217923c_0_7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ed649b0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ed649b0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ec991ad5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ec991ad5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ec991ad5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ec991ad5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ec991ad5d_1_68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6ec991ad5d_1_68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ec991ad5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ec991ad5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c991ad5d_1_60:notes"/>
          <p:cNvSpPr txBox="1"/>
          <p:nvPr>
            <p:ph idx="1" type="body"/>
          </p:nvPr>
        </p:nvSpPr>
        <p:spPr>
          <a:xfrm>
            <a:off x="685800" y="4343237"/>
            <a:ext cx="5486082" cy="4114473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6ec991ad5d_1_60:notes"/>
          <p:cNvSpPr/>
          <p:nvPr>
            <p:ph idx="2" type="sldImg"/>
          </p:nvPr>
        </p:nvSpPr>
        <p:spPr>
          <a:xfrm>
            <a:off x="471063" y="694800"/>
            <a:ext cx="5915238" cy="34285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e0719a30054edf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e0719a30054edf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d92f25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d92f25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0621792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0621792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c991ad5d_0_148:notes"/>
          <p:cNvSpPr txBox="1"/>
          <p:nvPr>
            <p:ph idx="1" type="body"/>
          </p:nvPr>
        </p:nvSpPr>
        <p:spPr>
          <a:xfrm>
            <a:off x="685800" y="4343237"/>
            <a:ext cx="5486100" cy="41145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6ec991ad5d_0_148:notes"/>
          <p:cNvSpPr/>
          <p:nvPr>
            <p:ph idx="2" type="sldImg"/>
          </p:nvPr>
        </p:nvSpPr>
        <p:spPr>
          <a:xfrm>
            <a:off x="471063" y="694800"/>
            <a:ext cx="59151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e0719a30054edf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e0719a30054edf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Calibrating boolean models of endocrine differentiation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Maddox Groves and Philip Stauffer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BooleaBayes Rule Fitting for NKX6-1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156" name="Google Shape;156;p23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43848" l="0" r="0" t="0"/>
          <a:stretch/>
        </p:blipFill>
        <p:spPr>
          <a:xfrm>
            <a:off x="3167975" y="1144523"/>
            <a:ext cx="5976026" cy="1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48691" l="0" r="0" t="0"/>
          <a:stretch/>
        </p:blipFill>
        <p:spPr>
          <a:xfrm>
            <a:off x="0" y="2400101"/>
            <a:ext cx="3130697" cy="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600" y="2491637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43848" l="0" r="0" t="39663"/>
          <a:stretch/>
        </p:blipFill>
        <p:spPr>
          <a:xfrm>
            <a:off x="3167975" y="3065249"/>
            <a:ext cx="5976026" cy="50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0" r="0" t="48689"/>
          <a:stretch/>
        </p:blipFill>
        <p:spPr>
          <a:xfrm>
            <a:off x="0" y="3065250"/>
            <a:ext cx="3130697" cy="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6435171" y="319944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43848" l="0" r="0" t="39663"/>
          <a:stretch/>
        </p:blipFill>
        <p:spPr>
          <a:xfrm>
            <a:off x="3167975" y="4495099"/>
            <a:ext cx="5976026" cy="50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600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875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6435171" y="46292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7647646" y="46292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4388934" y="45893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6">
            <a:alphaModFix/>
          </a:blip>
          <a:srcRect b="0" l="31745" r="0" t="71590"/>
          <a:stretch/>
        </p:blipFill>
        <p:spPr>
          <a:xfrm>
            <a:off x="5061346" y="4589398"/>
            <a:ext cx="366125" cy="2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275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800" y="4669212"/>
            <a:ext cx="366126" cy="16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/>
          <p:nvPr/>
        </p:nvCxnSpPr>
        <p:spPr>
          <a:xfrm>
            <a:off x="5782225" y="3664325"/>
            <a:ext cx="90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99075" y="594650"/>
            <a:ext cx="88947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Attractors are states that we are not very likely to leave once we reach them (they are </a:t>
            </a:r>
            <a:r>
              <a:rPr i="1" lang="en" sz="1700"/>
              <a:t>stable</a:t>
            </a:r>
            <a:r>
              <a:rPr lang="en" sz="1700"/>
              <a:t>)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9" name="Google Shape;179;p24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identifies stable cell states</a:t>
            </a:r>
            <a:endParaRPr sz="2400"/>
          </a:p>
        </p:txBody>
      </p:sp>
      <p:cxnSp>
        <p:nvCxnSpPr>
          <p:cNvPr id="180" name="Google Shape;180;p24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4"/>
          <p:cNvSpPr txBox="1"/>
          <p:nvPr/>
        </p:nvSpPr>
        <p:spPr>
          <a:xfrm>
            <a:off x="641675" y="3623925"/>
            <a:ext cx="30000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3334" l="0" r="0" t="22410"/>
          <a:stretch/>
        </p:blipFill>
        <p:spPr>
          <a:xfrm>
            <a:off x="6422025" y="1323975"/>
            <a:ext cx="2571750" cy="38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5986575" y="1447850"/>
            <a:ext cx="52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NEU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NEU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</a:t>
            </a:r>
            <a:endParaRPr sz="900"/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</a:t>
            </a:r>
            <a:endParaRPr sz="900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3623"/>
          <a:stretch/>
        </p:blipFill>
        <p:spPr>
          <a:xfrm>
            <a:off x="349500" y="1552575"/>
            <a:ext cx="4992124" cy="3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7496175" y="4272550"/>
            <a:ext cx="276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𝛼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6777050" y="4241975"/>
            <a:ext cx="123900" cy="268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6958025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7136613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316400" y="4241975"/>
            <a:ext cx="123900" cy="318600"/>
          </a:xfrm>
          <a:prstGeom prst="rect">
            <a:avLst/>
          </a:prstGeom>
          <a:noFill/>
          <a:ln cap="flat" cmpd="sng" w="38100">
            <a:solidFill>
              <a:srgbClr val="B5D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7496175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7675950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855725" y="4241975"/>
            <a:ext cx="123900" cy="372900"/>
          </a:xfrm>
          <a:prstGeom prst="rect">
            <a:avLst/>
          </a:prstGeom>
          <a:noFill/>
          <a:ln cap="flat" cmpd="sng" w="38100">
            <a:solidFill>
              <a:srgbClr val="7E5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8035500" y="4241975"/>
            <a:ext cx="123900" cy="1872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8215275" y="4241975"/>
            <a:ext cx="123900" cy="291900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8395050" y="4241975"/>
            <a:ext cx="123900" cy="8883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8574825" y="4255325"/>
            <a:ext cx="123900" cy="722100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8360063" y="1217000"/>
            <a:ext cx="14100" cy="3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47325" y="767550"/>
            <a:ext cx="45957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/>
              <a:t>How do we know how </a:t>
            </a:r>
            <a:r>
              <a:rPr i="1" lang="en" sz="1700"/>
              <a:t>good </a:t>
            </a:r>
            <a:r>
              <a:rPr lang="en" sz="1700"/>
              <a:t>our rules are?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How well can we predict data our model hasn’t seen before?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 split the data set into training and testing sets (first 80/20 split of training set for cross validation)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Compare the output of the rule (the inferred expression level of some TF) to the actual expression from the data</a:t>
            </a:r>
            <a:endParaRPr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each rule, make an ROC curve based on the true positive rate and false positive rate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Calculate area under curve (AUC)</a:t>
            </a:r>
            <a:endParaRPr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Average across TFs for each test to get a measure of goodness of fit</a:t>
            </a:r>
            <a:endParaRPr sz="1700"/>
          </a:p>
        </p:txBody>
      </p:sp>
      <p:sp>
        <p:nvSpPr>
          <p:cNvPr id="203" name="Google Shape;203;p25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we measure success (AUC)</a:t>
            </a:r>
            <a:endParaRPr sz="2400"/>
          </a:p>
        </p:txBody>
      </p:sp>
      <p:cxnSp>
        <p:nvCxnSpPr>
          <p:cNvPr id="204" name="Google Shape;204;p25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162" y="2730500"/>
            <a:ext cx="3097899" cy="24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26" y="317500"/>
            <a:ext cx="3976283" cy="241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5"/>
          <p:cNvCxnSpPr/>
          <p:nvPr/>
        </p:nvCxnSpPr>
        <p:spPr>
          <a:xfrm flipH="1" rot="10800000">
            <a:off x="5535700" y="1621475"/>
            <a:ext cx="3451200" cy="25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5"/>
          <p:cNvCxnSpPr/>
          <p:nvPr/>
        </p:nvCxnSpPr>
        <p:spPr>
          <a:xfrm flipH="1" rot="10800000">
            <a:off x="7250200" y="594025"/>
            <a:ext cx="11100" cy="1916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9" name="Google Shape;209;p25"/>
          <p:cNvSpPr/>
          <p:nvPr/>
        </p:nvSpPr>
        <p:spPr>
          <a:xfrm>
            <a:off x="7282000" y="549100"/>
            <a:ext cx="1772400" cy="2022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5457100" y="549100"/>
            <a:ext cx="1772400" cy="20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5857875" y="3586750"/>
            <a:ext cx="76200" cy="743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 rot="5400000">
            <a:off x="7353300" y="4691650"/>
            <a:ext cx="76200" cy="74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experiment design</a:t>
            </a:r>
            <a:endParaRPr sz="2400"/>
          </a:p>
        </p:txBody>
      </p:sp>
      <p:cxnSp>
        <p:nvCxnSpPr>
          <p:cNvPr id="218" name="Google Shape;218;p26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6"/>
          <p:cNvSpPr txBox="1"/>
          <p:nvPr/>
        </p:nvSpPr>
        <p:spPr>
          <a:xfrm>
            <a:off x="293550" y="689825"/>
            <a:ext cx="86742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Network Types: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-Literature derived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differentially expressed genes using multiple databases (e.g. ENCODE)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-Build network from genes which vary in pseudotime using the same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Thresholds: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binarize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-How do we filter out interactions which are not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Data Imputation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-MAGIC vs. SC-IMPUTE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split the data 80/20 for training and testing.  So 20% of the cells will never be used to fit the boolean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80% remaining data run 5X cross validation to estimate robustness of fitting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4011950" y="1314275"/>
            <a:ext cx="502500" cy="22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cxnSp>
        <p:nvCxnSpPr>
          <p:cNvPr id="226" name="Google Shape;226;p27"/>
          <p:cNvCxnSpPr>
            <a:endCxn id="225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90159" r="2419" t="0"/>
          <a:stretch/>
        </p:blipFill>
        <p:spPr>
          <a:xfrm>
            <a:off x="7773474" y="590875"/>
            <a:ext cx="656401" cy="46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73425" y="522925"/>
            <a:ext cx="2863500" cy="4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AUC variance between folds is (mostly) low, suggesting method is robust to noisy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MAGIC-imputed data makes better predictions than SC-IMPUTE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Literature derived network is pretty good at predicting TF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filtering was applied to literature derived network (red)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shown between 5 repeated analyses (cross-fold validation)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5944" l="36024" r="50025" t="3443"/>
          <a:stretch/>
        </p:blipFill>
        <p:spPr>
          <a:xfrm>
            <a:off x="5947712" y="736125"/>
            <a:ext cx="1234042" cy="4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5944" l="0" r="82059" t="3443"/>
          <a:stretch/>
        </p:blipFill>
        <p:spPr>
          <a:xfrm>
            <a:off x="3589250" y="736125"/>
            <a:ext cx="1586983" cy="42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3782575" y="273200"/>
            <a:ext cx="5361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Network Type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Differential Expression	      Pseudotime	      Literature-derived</a:t>
            </a:r>
            <a:endParaRPr sz="1200"/>
          </a:p>
        </p:txBody>
      </p:sp>
      <p:sp>
        <p:nvSpPr>
          <p:cNvPr id="232" name="Google Shape;232;p27"/>
          <p:cNvSpPr txBox="1"/>
          <p:nvPr/>
        </p:nvSpPr>
        <p:spPr>
          <a:xfrm rot="5400000">
            <a:off x="7201200" y="2586475"/>
            <a:ext cx="3687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Imputation Method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					scImpute		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 rot="-5400000">
            <a:off x="2182700" y="2437988"/>
            <a:ext cx="2005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Improving Average Fit</a:t>
            </a:r>
            <a:endParaRPr i="1"/>
          </a:p>
        </p:txBody>
      </p:sp>
      <p:cxnSp>
        <p:nvCxnSpPr>
          <p:cNvPr id="234" name="Google Shape;234;p27"/>
          <p:cNvCxnSpPr/>
          <p:nvPr/>
        </p:nvCxnSpPr>
        <p:spPr>
          <a:xfrm flipH="1" rot="10800000">
            <a:off x="3357950" y="918475"/>
            <a:ext cx="3600" cy="358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7"/>
          <p:cNvCxnSpPr/>
          <p:nvPr/>
        </p:nvCxnSpPr>
        <p:spPr>
          <a:xfrm rot="10800000">
            <a:off x="4460275" y="2960388"/>
            <a:ext cx="26775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7"/>
          <p:cNvSpPr txBox="1"/>
          <p:nvPr/>
        </p:nvSpPr>
        <p:spPr>
          <a:xfrm>
            <a:off x="4367284" y="2963138"/>
            <a:ext cx="2863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Filtering</a:t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3528950" y="753050"/>
            <a:ext cx="502500" cy="421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3603838" y="590863"/>
            <a:ext cx="6564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0.95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0.90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0.80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0.70</a:t>
            </a:r>
            <a:endParaRPr/>
          </a:p>
        </p:txBody>
      </p:sp>
      <p:cxnSp>
        <p:nvCxnSpPr>
          <p:cNvPr id="239" name="Google Shape;239;p27"/>
          <p:cNvCxnSpPr/>
          <p:nvPr/>
        </p:nvCxnSpPr>
        <p:spPr>
          <a:xfrm rot="10800000">
            <a:off x="7715343" y="724050"/>
            <a:ext cx="18600" cy="20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7"/>
          <p:cNvCxnSpPr/>
          <p:nvPr/>
        </p:nvCxnSpPr>
        <p:spPr>
          <a:xfrm rot="10800000">
            <a:off x="7773468" y="2900725"/>
            <a:ext cx="8100" cy="20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7"/>
          <p:cNvCxnSpPr/>
          <p:nvPr/>
        </p:nvCxnSpPr>
        <p:spPr>
          <a:xfrm flipH="1" rot="10800000">
            <a:off x="4000500" y="771375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7"/>
          <p:cNvCxnSpPr/>
          <p:nvPr/>
        </p:nvCxnSpPr>
        <p:spPr>
          <a:xfrm flipH="1" rot="10800000">
            <a:off x="3986150" y="26564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7"/>
          <p:cNvCxnSpPr/>
          <p:nvPr/>
        </p:nvCxnSpPr>
        <p:spPr>
          <a:xfrm flipH="1" rot="10800000">
            <a:off x="4007675" y="29567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/>
          <p:nvPr/>
        </p:nvCxnSpPr>
        <p:spPr>
          <a:xfrm flipH="1" rot="10800000">
            <a:off x="3993325" y="4841800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7"/>
          <p:cNvCxnSpPr/>
          <p:nvPr/>
        </p:nvCxnSpPr>
        <p:spPr>
          <a:xfrm flipH="1" rot="10800000">
            <a:off x="4010775" y="19811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 flipH="1" rot="10800000">
            <a:off x="3993325" y="12079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flipH="1" rot="10800000">
            <a:off x="4019500" y="410501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 flipH="1" rot="10800000">
            <a:off x="4002050" y="3331763"/>
            <a:ext cx="4734000" cy="19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9" name="Google Shape;249;p27"/>
          <p:cNvSpPr txBox="1"/>
          <p:nvPr/>
        </p:nvSpPr>
        <p:spPr>
          <a:xfrm>
            <a:off x="3605150" y="2776250"/>
            <a:ext cx="502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0.95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0.90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0.70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 flipH="1" rot="10800000">
            <a:off x="3846800" y="2781000"/>
            <a:ext cx="5012700" cy="1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313" y="2549210"/>
            <a:ext cx="5782987" cy="2621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313750" y="1071750"/>
            <a:ext cx="2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Goodness of fit for individual transcription factors vary widely-- some genes are fit more accurately than others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Genes</a:t>
            </a:r>
            <a:endParaRPr/>
          </a:p>
        </p:txBody>
      </p:sp>
      <p:cxnSp>
        <p:nvCxnSpPr>
          <p:cNvPr id="258" name="Google Shape;258;p28"/>
          <p:cNvCxnSpPr>
            <a:endCxn id="257" idx="3"/>
          </p:cNvCxnSpPr>
          <p:nvPr/>
        </p:nvCxnSpPr>
        <p:spPr>
          <a:xfrm flipH="1" rot="10800000">
            <a:off x="99075" y="3417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50" y="4200"/>
            <a:ext cx="5995110" cy="26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b="0" l="0" r="93973" t="0"/>
          <a:stretch/>
        </p:blipFill>
        <p:spPr>
          <a:xfrm>
            <a:off x="2823325" y="26750"/>
            <a:ext cx="348501" cy="26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31507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3746075" y="2366975"/>
            <a:ext cx="297300" cy="2379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5484375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63130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651785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6941700" y="2343150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989450" y="2366975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8606300" y="2351975"/>
            <a:ext cx="264000" cy="20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3115350" y="4886325"/>
            <a:ext cx="297300" cy="2379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7127450" y="4886325"/>
            <a:ext cx="228600" cy="176100"/>
          </a:xfrm>
          <a:prstGeom prst="parallelogram">
            <a:avLst>
              <a:gd fmla="val 5865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184050" y="2714625"/>
            <a:ext cx="159900" cy="1761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488250" y="715689"/>
            <a:ext cx="81675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Once we used AUC values to choose a good network and set of rules, we test it on data the model has never seen before</a:t>
            </a:r>
            <a:endParaRPr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Accuracy varies between TFs, but most AUC values are significantly above random guessing</a:t>
            </a:r>
            <a:endParaRPr sz="1700"/>
          </a:p>
        </p:txBody>
      </p:sp>
      <p:sp>
        <p:nvSpPr>
          <p:cNvPr id="277" name="Google Shape;277;p29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Predictivity on test set (TF-Lit Network)</a:t>
            </a:r>
            <a:endParaRPr sz="2400"/>
          </a:p>
        </p:txBody>
      </p:sp>
      <p:cxnSp>
        <p:nvCxnSpPr>
          <p:cNvPr id="278" name="Google Shape;278;p29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1900"/>
            <a:ext cx="3524425" cy="2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250" y="2333639"/>
            <a:ext cx="3085736" cy="250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Predictivity on test set (TF-Lit Network)</a:t>
            </a:r>
            <a:endParaRPr sz="2400"/>
          </a:p>
        </p:txBody>
      </p:sp>
      <p:cxnSp>
        <p:nvCxnSpPr>
          <p:cNvPr id="286" name="Google Shape;286;p30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0" r="8332" t="9893"/>
          <a:stretch/>
        </p:blipFill>
        <p:spPr>
          <a:xfrm>
            <a:off x="152400" y="833075"/>
            <a:ext cx="8832924" cy="41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257850" y="2062850"/>
            <a:ext cx="634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Goal</a:t>
            </a:r>
            <a:endParaRPr sz="2400"/>
          </a:p>
        </p:txBody>
      </p:sp>
      <p:cxnSp>
        <p:nvCxnSpPr>
          <p:cNvPr id="294" name="Google Shape;294;p31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5" y="1584475"/>
            <a:ext cx="3128644" cy="20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688575" y="564075"/>
            <a:ext cx="7390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                                  --------------------&gt;                                      Experiments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317025" y="4315300"/>
            <a:ext cx="8153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 intervention strategies to manipulate </a:t>
            </a:r>
            <a:r>
              <a:rPr b="1" lang="en">
                <a:solidFill>
                  <a:srgbClr val="FF0000"/>
                </a:solidFill>
              </a:rPr>
              <a:t>cellular identity</a:t>
            </a:r>
            <a:r>
              <a:rPr lang="en"/>
              <a:t> or </a:t>
            </a:r>
            <a:r>
              <a:rPr b="1" lang="en">
                <a:solidFill>
                  <a:srgbClr val="0000FF"/>
                </a:solidFill>
              </a:rPr>
              <a:t>differentiation trajectories</a:t>
            </a:r>
            <a:r>
              <a:rPr lang="en"/>
              <a:t> based on models of transcription factor networks.</a:t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475" y="1078050"/>
            <a:ext cx="3322575" cy="2525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1"/>
          <p:cNvCxnSpPr/>
          <p:nvPr/>
        </p:nvCxnSpPr>
        <p:spPr>
          <a:xfrm flipH="1" rot="5400000">
            <a:off x="7955125" y="2416575"/>
            <a:ext cx="644100" cy="29700"/>
          </a:xfrm>
          <a:prstGeom prst="curvedConnector3">
            <a:avLst>
              <a:gd fmla="val 3691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31"/>
          <p:cNvCxnSpPr/>
          <p:nvPr/>
        </p:nvCxnSpPr>
        <p:spPr>
          <a:xfrm flipH="1" rot="10800000">
            <a:off x="6409725" y="2218575"/>
            <a:ext cx="307200" cy="108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perturbations identify destabilizers of SC-β cells</a:t>
            </a:r>
            <a:endParaRPr sz="2400"/>
          </a:p>
        </p:txBody>
      </p:sp>
      <p:cxnSp>
        <p:nvCxnSpPr>
          <p:cNvPr id="306" name="Google Shape;306;p32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" y="3115300"/>
            <a:ext cx="3011795" cy="1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350" y="3142197"/>
            <a:ext cx="3011799" cy="176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650" y="1055147"/>
            <a:ext cx="3011801" cy="177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3350" y="1048224"/>
            <a:ext cx="3011802" cy="17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650" y="3130910"/>
            <a:ext cx="3011800" cy="177701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-117775" y="630375"/>
            <a:ext cx="32187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Number of steps to leave attractor is a proxy for stability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Shift of mean to the left = takes fewer steps to leave attractor due to perturbation = destabilizing perturbation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075" y="591050"/>
            <a:ext cx="4706699" cy="43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(Original) Proposed Pipeline</a:t>
            </a:r>
            <a:endParaRPr sz="2400"/>
          </a:p>
        </p:txBody>
      </p:sp>
      <p:cxnSp>
        <p:nvCxnSpPr>
          <p:cNvPr id="65" name="Google Shape;65;p15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5"/>
          <p:cNvSpPr txBox="1"/>
          <p:nvPr/>
        </p:nvSpPr>
        <p:spPr>
          <a:xfrm>
            <a:off x="629100" y="1175250"/>
            <a:ext cx="22263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Original question: how do we more efficiently reprogram stem cells to functioning beta cells?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idx="1" type="subTitle"/>
          </p:nvPr>
        </p:nvSpPr>
        <p:spPr>
          <a:xfrm>
            <a:off x="457175" y="198425"/>
            <a:ext cx="8228700" cy="480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Mouse mutants of </a:t>
            </a:r>
            <a:r>
              <a:rPr b="1" lang="en" sz="1100"/>
              <a:t>NeuroD1</a:t>
            </a:r>
            <a:r>
              <a:rPr lang="en" sz="1100"/>
              <a:t> have arrested endocrine cell development during the secondary transition, with reduction in all endocrine cell types. The remaining endocrine cells fail to form islets (Naya et al. 1997). … For example, a recent report on insulin-cell-specific deficiencies in NeuroD1 suggests that it is essential for the proper activation of both insulin genes in mice (Gu et al. 2010).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Nkx2.2 </a:t>
            </a:r>
            <a:r>
              <a:rPr lang="en" sz="1100"/>
              <a:t>mutants highlight the extreme lineage switching caused by single factor removal. Total endocrine cell number is almost normal but b cells are replaced by large numbers of the normally minor ghrelin producing e cell.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Two separate subsequent studies moved on to test the sufficiency of </a:t>
            </a:r>
            <a:r>
              <a:rPr b="1" lang="en" sz="1100"/>
              <a:t>Pax4</a:t>
            </a:r>
            <a:r>
              <a:rPr lang="en" sz="1100"/>
              <a:t> and </a:t>
            </a:r>
            <a:r>
              <a:rPr b="1" lang="en" sz="1100"/>
              <a:t>Arx</a:t>
            </a:r>
            <a:r>
              <a:rPr lang="en" sz="1100"/>
              <a:t> as inducers of their respective cell fates in general endocrine-committed progenitors or lineage-committed endocrine precursors. Arx mis-expression in embryonic endocrine cells, using a transgenic </a:t>
            </a:r>
            <a:r>
              <a:rPr b="1" lang="en" sz="1100"/>
              <a:t>Pax6</a:t>
            </a:r>
            <a:r>
              <a:rPr lang="en" sz="1100"/>
              <a:t> promoter activation approach, caused the loss of b/d-cell characteristics and increased a- and PP-cells. Insulin promoter-based Arx mis-expression in embryonic or adult b-cells also converts b-cells to a- or PP-cells (Collombat et al. 2007). Mis-expression of Pax4 in pancreatic or endocrine progenitors caused increased numbers of cells to adopt the b-cell identity, reducing flux to the a, d, or PP fate, and glucagon promoter mis-expression of Pax4 in a-cells diverted them to b-cells (Collombat et al. 2009). From a therapeutic reprogramming perspective, finding ways to engage specifically, controllably, and perhaps only in a fraction of them, the expression of “b-cell trigger factors” such as </a:t>
            </a:r>
            <a:r>
              <a:rPr b="1" lang="en" sz="1100"/>
              <a:t>Pax4</a:t>
            </a:r>
            <a:r>
              <a:rPr lang="en" sz="1100"/>
              <a:t>, or of inhibiting </a:t>
            </a:r>
            <a:r>
              <a:rPr b="1" lang="en" sz="1100"/>
              <a:t>Arx</a:t>
            </a:r>
            <a:r>
              <a:rPr lang="en" sz="1100"/>
              <a:t> in mature a-cells, could be enough to reprogram enough cells into b-cells to ameliorate the effects of diabetes. Our own studies indicate that other factors, such as </a:t>
            </a:r>
            <a:r>
              <a:rPr b="1" lang="en" sz="1100"/>
              <a:t>Pdx1</a:t>
            </a:r>
            <a:r>
              <a:rPr lang="en" sz="1100"/>
              <a:t> (which is expressed at the highest levels in the b-cell lineage), show a stage-dependent ability to effect an a- to b-transformation (Yang and Wright, unpublished data)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*I know this book chapter is old (2011), but it most comprehensively agreed with our predictions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Immediate next steps</a:t>
            </a:r>
            <a:endParaRPr sz="1800"/>
          </a:p>
        </p:txBody>
      </p:sp>
      <p:cxnSp>
        <p:nvCxnSpPr>
          <p:cNvPr id="323" name="Google Shape;323;p34"/>
          <p:cNvCxnSpPr/>
          <p:nvPr/>
        </p:nvCxnSpPr>
        <p:spPr>
          <a:xfrm flipH="1" rot="10800000">
            <a:off x="99075" y="4941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4"/>
          <p:cNvSpPr txBox="1"/>
          <p:nvPr/>
        </p:nvSpPr>
        <p:spPr>
          <a:xfrm>
            <a:off x="401600" y="525150"/>
            <a:ext cx="47895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Compare results to random permutations of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will be a “negative control” to compare our accuracy scores to, rather than “better than random (0.5)”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 3 best models and using ensembles find core motifs most important for predictions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regulators of bifurcation junctures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 perturbations to reprogram alpha cells into beta cells efficiently</a:t>
            </a:r>
            <a:endParaRPr sz="1800"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775" y="1076325"/>
            <a:ext cx="3733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/>
        </p:nvSpPr>
        <p:spPr>
          <a:xfrm>
            <a:off x="118875" y="792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Long term goals</a:t>
            </a:r>
            <a:endParaRPr sz="1800"/>
          </a:p>
        </p:txBody>
      </p:sp>
      <p:cxnSp>
        <p:nvCxnSpPr>
          <p:cNvPr id="331" name="Google Shape;331;p35"/>
          <p:cNvCxnSpPr/>
          <p:nvPr/>
        </p:nvCxnSpPr>
        <p:spPr>
          <a:xfrm flipH="1" rot="10800000">
            <a:off x="108975" y="403250"/>
            <a:ext cx="8569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5"/>
          <p:cNvSpPr txBox="1"/>
          <p:nvPr/>
        </p:nvSpPr>
        <p:spPr>
          <a:xfrm>
            <a:off x="166500" y="394950"/>
            <a:ext cx="81555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 RNA velocity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Incorporate ATACseq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Test manipulation strategies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Identify Pioneer Factors from Simulations</a:t>
            </a:r>
            <a:endParaRPr/>
          </a:p>
        </p:txBody>
      </p:sp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 b="45423" l="0" r="0" t="0"/>
          <a:stretch/>
        </p:blipFill>
        <p:spPr>
          <a:xfrm>
            <a:off x="5081150" y="490350"/>
            <a:ext cx="3999074" cy="21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786" y="2701056"/>
            <a:ext cx="3623787" cy="18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20" y="1471600"/>
            <a:ext cx="2553526" cy="24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3857574"/>
            <a:ext cx="4307551" cy="12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44" y="851898"/>
            <a:ext cx="6858050" cy="41874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TF-lit network is highly connected compared to most biological networks</a:t>
            </a:r>
            <a:endParaRPr sz="2400"/>
          </a:p>
        </p:txBody>
      </p:sp>
      <p:cxnSp>
        <p:nvCxnSpPr>
          <p:cNvPr id="343" name="Google Shape;343;p36"/>
          <p:cNvCxnSpPr/>
          <p:nvPr/>
        </p:nvCxnSpPr>
        <p:spPr>
          <a:xfrm flipH="1" rot="10800000">
            <a:off x="99075" y="798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950"/>
            <a:ext cx="5674525" cy="17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0125"/>
            <a:ext cx="3588159" cy="2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959" y="2400125"/>
            <a:ext cx="5098641" cy="18077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Preliminary </a:t>
            </a:r>
            <a:r>
              <a:rPr lang="en" sz="1800">
                <a:solidFill>
                  <a:schemeClr val="dk1"/>
                </a:solidFill>
              </a:rPr>
              <a:t>Case Study:  Melton paper with scRNAseq for </a:t>
            </a:r>
            <a:r>
              <a:rPr i="1" lang="en" sz="1800">
                <a:solidFill>
                  <a:schemeClr val="dk1"/>
                </a:solidFill>
              </a:rPr>
              <a:t>in vitro </a:t>
            </a:r>
            <a:r>
              <a:rPr lang="en" sz="1800">
                <a:solidFill>
                  <a:schemeClr val="dk1"/>
                </a:solidFill>
              </a:rPr>
              <a:t>differentiation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75" name="Google Shape;75;p16"/>
          <p:cNvCxnSpPr/>
          <p:nvPr/>
        </p:nvCxnSpPr>
        <p:spPr>
          <a:xfrm flipH="1" rot="10800000">
            <a:off x="99075" y="4179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6"/>
          <p:cNvSpPr txBox="1"/>
          <p:nvPr/>
        </p:nvSpPr>
        <p:spPr>
          <a:xfrm>
            <a:off x="5991600" y="801775"/>
            <a:ext cx="30000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GOAL: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redict intervention strategies </a:t>
            </a:r>
            <a:r>
              <a:rPr lang="en">
                <a:solidFill>
                  <a:schemeClr val="dk1"/>
                </a:solidFill>
              </a:rPr>
              <a:t>to</a:t>
            </a:r>
            <a:r>
              <a:rPr lang="en">
                <a:solidFill>
                  <a:schemeClr val="dk1"/>
                </a:solidFill>
              </a:rPr>
              <a:t> manipulat</a:t>
            </a: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cellular identity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rgbClr val="0000FF"/>
                </a:solidFill>
              </a:rPr>
              <a:t>differentiation trajectories</a:t>
            </a:r>
            <a:r>
              <a:rPr lang="en">
                <a:solidFill>
                  <a:schemeClr val="dk1"/>
                </a:solidFill>
              </a:rPr>
              <a:t> based on models of transcription factor networks.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1158"/>
            <a:ext cx="9143106" cy="414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09949"/>
            <a:ext cx="1990865" cy="83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0874" y="4355025"/>
            <a:ext cx="7152550" cy="8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630848" y="373287"/>
            <a:ext cx="1410048" cy="409783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14 TFs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latin typeface="Arial"/>
                <a:ea typeface="Arial"/>
                <a:cs typeface="Arial"/>
                <a:sym typeface="Arial"/>
              </a:rPr>
              <a:t>70 Edges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18875" y="-731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Literature Derive Network V.14 courtesy of Christian Meyer, PhD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03200" y="941750"/>
            <a:ext cx="83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simulation consists of randomly “walking” from state to state based on the probabilities defined by the rules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simulations are made of randomly chosen steps</a:t>
            </a:r>
            <a:endParaRPr sz="2400"/>
          </a:p>
        </p:txBody>
      </p:sp>
      <p:cxnSp>
        <p:nvCxnSpPr>
          <p:cNvPr id="92" name="Google Shape;92;p18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8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91" y="2037800"/>
            <a:ext cx="4790110" cy="28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925" y="4012750"/>
            <a:ext cx="1707949" cy="1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00" y="2037802"/>
            <a:ext cx="3169600" cy="14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78350" y="1678400"/>
            <a:ext cx="3219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Randomly pick TF to update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03200" y="3475875"/>
            <a:ext cx="3385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Using that TF’s rule and the current state, update TF and update current state 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58525" y="4143938"/>
            <a:ext cx="1609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 this step, you may stay in the same place (i.e. TF expression is not flipped), or move one step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251250" y="1364300"/>
            <a:ext cx="4662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Repeat steps 1 and 2 to randomly walk through state space according to BooleaBayes rules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371925"/>
            <a:ext cx="4354751" cy="37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50" y="371925"/>
            <a:ext cx="4354749" cy="3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 silico </a:t>
            </a:r>
            <a:r>
              <a:rPr lang="en" sz="2400"/>
              <a:t>perturbations identify (de)stabilizers of SC-β cells</a:t>
            </a:r>
            <a:endParaRPr sz="2400"/>
          </a:p>
        </p:txBody>
      </p:sp>
      <p:cxnSp>
        <p:nvCxnSpPr>
          <p:cNvPr id="108" name="Google Shape;108;p19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670600" y="1845525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 flipH="1" rot="10800000">
            <a:off x="670600" y="2940225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9"/>
          <p:cNvCxnSpPr/>
          <p:nvPr/>
        </p:nvCxnSpPr>
        <p:spPr>
          <a:xfrm flipH="1" rot="10800000">
            <a:off x="5221675" y="1630100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 flipH="1" rot="10800000">
            <a:off x="5221675" y="2400900"/>
            <a:ext cx="3396300" cy="19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" name="Google Shape;113;p19"/>
          <p:cNvSpPr txBox="1"/>
          <p:nvPr/>
        </p:nvSpPr>
        <p:spPr>
          <a:xfrm>
            <a:off x="236700" y="4293250"/>
            <a:ext cx="867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</a:t>
            </a:r>
            <a:r>
              <a:rPr b="1" lang="en"/>
              <a:t>destabilizing</a:t>
            </a:r>
            <a:r>
              <a:rPr lang="en"/>
              <a:t> perturbations to SC </a:t>
            </a:r>
            <a:r>
              <a:rPr lang="en">
                <a:solidFill>
                  <a:schemeClr val="dk1"/>
                </a:solidFill>
              </a:rPr>
              <a:t>-β</a:t>
            </a:r>
            <a:r>
              <a:rPr lang="en"/>
              <a:t> cells include NEUROD1*, PAX6, or NKX2-2* knockout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</a:t>
            </a:r>
            <a:r>
              <a:rPr b="1" lang="en"/>
              <a:t>stabilizing</a:t>
            </a:r>
            <a:r>
              <a:rPr lang="en"/>
              <a:t> perturbations to SC</a:t>
            </a:r>
            <a:r>
              <a:rPr lang="en">
                <a:solidFill>
                  <a:schemeClr val="dk1"/>
                </a:solidFill>
              </a:rPr>
              <a:t>-β cells</a:t>
            </a:r>
            <a:r>
              <a:rPr lang="en"/>
              <a:t> include PDX1* or PAX4* activation and ARX* knockout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548550" y="4891525"/>
            <a:ext cx="58302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*supported in </a:t>
            </a:r>
            <a:r>
              <a:rPr lang="en" sz="700">
                <a:solidFill>
                  <a:schemeClr val="dk1"/>
                </a:solidFill>
              </a:rPr>
              <a:t>Spencer Willet and Chris Wright (2011) </a:t>
            </a:r>
            <a:r>
              <a:rPr lang="en" sz="700"/>
              <a:t>Pancreatic Plasticity and Reprogramming: Novel Directions Towards Disease Therapy. </a:t>
            </a:r>
            <a:endParaRPr sz="700"/>
          </a:p>
        </p:txBody>
      </p:sp>
      <p:sp>
        <p:nvSpPr>
          <p:cNvPr id="115" name="Google Shape;115;p19"/>
          <p:cNvSpPr txBox="1"/>
          <p:nvPr/>
        </p:nvSpPr>
        <p:spPr>
          <a:xfrm>
            <a:off x="955100" y="923800"/>
            <a:ext cx="30219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Activating these TFs will increase the efficiency of reprogramming to beta cells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3162825" y="1503125"/>
            <a:ext cx="407100" cy="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5383975" y="923800"/>
            <a:ext cx="32340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Knockdown of</a:t>
            </a:r>
            <a:r>
              <a:rPr lang="en"/>
              <a:t> these TFs will increase the efficiency of reprogramming to beta cells</a:t>
            </a:r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>
            <a:off x="7726200" y="1448325"/>
            <a:ext cx="6429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180050"/>
            <a:ext cx="85206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possible future directions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What could we do with your data?</a:t>
            </a:r>
            <a:endParaRPr sz="1900">
              <a:solidFill>
                <a:srgbClr val="999999"/>
              </a:solidFill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our method of network inference, we can build models based directly on expression data to understand how changes in cell type are regulated by TFs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Melton data, we can make predictions as to which perturbations (overexpression or knockdown of specific TFs) will increase or decrease cellular transitions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predictions can be validated by experiments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of predictions we can make ultimately depend on the data we start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Differentiation data → predictions for increasing efficiency of reprogramming strategies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Samples grouped by phenotype/clinical information → can we “push” cells of a specific phenotype (e.g. diabetic) towards another phenotype (e.g. healthy)?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Samples grouped by another factor such as age → predictions for the TF-driven mechanism of cellular identity changes over time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9150" y="4517200"/>
            <a:ext cx="9057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</a:rPr>
              <a:t>“You don’t truly understand a system unless you know how to control it.”</a:t>
            </a:r>
            <a:endParaRPr sz="17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4112850" y="636950"/>
            <a:ext cx="47523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BooleaBayes is a rule inference algorithm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know </a:t>
            </a:r>
            <a:r>
              <a:rPr i="1" lang="en"/>
              <a:t>what</a:t>
            </a:r>
            <a:r>
              <a:rPr lang="en"/>
              <a:t> affects the expression of a TF in the network (parent nodes)... but </a:t>
            </a:r>
            <a:r>
              <a:rPr i="1" lang="en"/>
              <a:t>how </a:t>
            </a:r>
            <a:r>
              <a:rPr lang="en"/>
              <a:t>do they affect expression?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First: is effect is inhibitory or activating? In the data the expression of the parent and child will be </a:t>
            </a:r>
            <a:r>
              <a:rPr lang="en"/>
              <a:t>anti-correlated or correlated respectively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there are multiple effectors/parents, how do we predict the expression of the child?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data, we can </a:t>
            </a:r>
            <a:r>
              <a:rPr i="1" lang="en"/>
              <a:t>infer </a:t>
            </a:r>
            <a:r>
              <a:rPr lang="en"/>
              <a:t>the rules of interaction between parent and child nodes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</a:t>
            </a:r>
            <a:endParaRPr sz="2400"/>
          </a:p>
        </p:txBody>
      </p:sp>
      <p:cxnSp>
        <p:nvCxnSpPr>
          <p:cNvPr id="132" name="Google Shape;132;p21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0" y="697162"/>
            <a:ext cx="3831200" cy="17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600" y="3288050"/>
            <a:ext cx="2459024" cy="15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075" y="3288050"/>
            <a:ext cx="2513523" cy="15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5" y="2634288"/>
            <a:ext cx="2607376" cy="23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225" y="3048000"/>
            <a:ext cx="1260350" cy="12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112850" y="3048000"/>
            <a:ext cx="1633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Sample at time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4147200" y="4786650"/>
            <a:ext cx="1564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035363" y="3048000"/>
            <a:ext cx="1633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7104063" y="4786650"/>
            <a:ext cx="1564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at time 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118875" y="3050"/>
            <a:ext cx="8549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BooleaBayes Rule Fitting for NKX6-1</a:t>
            </a:r>
            <a:endParaRPr sz="2400"/>
          </a:p>
        </p:txBody>
      </p:sp>
      <p:cxnSp>
        <p:nvCxnSpPr>
          <p:cNvPr id="147" name="Google Shape;147;p22"/>
          <p:cNvCxnSpPr/>
          <p:nvPr/>
        </p:nvCxnSpPr>
        <p:spPr>
          <a:xfrm flipH="1" rot="10800000">
            <a:off x="99075" y="5703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2"/>
          <p:cNvCxnSpPr/>
          <p:nvPr/>
        </p:nvCxnSpPr>
        <p:spPr>
          <a:xfrm flipH="1" rot="10800000">
            <a:off x="251475" y="722750"/>
            <a:ext cx="85695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43848" l="0" r="0" t="0"/>
          <a:stretch/>
        </p:blipFill>
        <p:spPr>
          <a:xfrm>
            <a:off x="976025" y="875150"/>
            <a:ext cx="7692552" cy="2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57169"/>
          <a:stretch/>
        </p:blipFill>
        <p:spPr>
          <a:xfrm>
            <a:off x="1076875" y="3162300"/>
            <a:ext cx="7692552" cy="17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